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8" r:id="rId5"/>
    <p:sldId id="263" r:id="rId6"/>
    <p:sldId id="269" r:id="rId7"/>
    <p:sldId id="271" r:id="rId8"/>
    <p:sldId id="273" r:id="rId9"/>
    <p:sldId id="275" r:id="rId10"/>
    <p:sldId id="276" r:id="rId11"/>
    <p:sldId id="277" r:id="rId12"/>
    <p:sldId id="264" r:id="rId13"/>
    <p:sldId id="279" r:id="rId14"/>
    <p:sldId id="261" r:id="rId15"/>
    <p:sldId id="262" r:id="rId16"/>
    <p:sldId id="260" r:id="rId17"/>
    <p:sldId id="280" r:id="rId18"/>
    <p:sldId id="281" r:id="rId19"/>
    <p:sldId id="267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801"/>
  </p:normalViewPr>
  <p:slideViewPr>
    <p:cSldViewPr snapToGrid="0" snapToObjects="1">
      <p:cViewPr>
        <p:scale>
          <a:sx n="113" d="100"/>
          <a:sy n="113" d="100"/>
        </p:scale>
        <p:origin x="2216" y="9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6AC1B-7E76-434A-9A70-D6A01216CCF8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3A7675-CA8B-43F7-81EC-2C85CE1B03F2}">
      <dgm:prSet/>
      <dgm:spPr/>
      <dgm:t>
        <a:bodyPr/>
        <a:lstStyle/>
        <a:p>
          <a:r>
            <a:rPr lang="en-US"/>
            <a:t>Thank you!</a:t>
          </a:r>
        </a:p>
      </dgm:t>
    </dgm:pt>
    <dgm:pt modelId="{C5A36CFF-B301-47AA-8F95-E1082C4A8508}" type="parTrans" cxnId="{22F24D24-9C86-498A-89D1-69F657ED9F42}">
      <dgm:prSet/>
      <dgm:spPr/>
      <dgm:t>
        <a:bodyPr/>
        <a:lstStyle/>
        <a:p>
          <a:endParaRPr lang="en-US"/>
        </a:p>
      </dgm:t>
    </dgm:pt>
    <dgm:pt modelId="{B544F777-B4EC-47C7-92C3-7D4F5C369CF2}" type="sibTrans" cxnId="{22F24D24-9C86-498A-89D1-69F657ED9F42}">
      <dgm:prSet/>
      <dgm:spPr/>
      <dgm:t>
        <a:bodyPr/>
        <a:lstStyle/>
        <a:p>
          <a:endParaRPr lang="en-US"/>
        </a:p>
      </dgm:t>
    </dgm:pt>
    <dgm:pt modelId="{E5959159-A7FA-4E37-9FAA-C046318A301E}">
      <dgm:prSet/>
      <dgm:spPr/>
      <dgm:t>
        <a:bodyPr/>
        <a:lstStyle/>
        <a:p>
          <a:r>
            <a:rPr lang="en-US"/>
            <a:t>Questions?</a:t>
          </a:r>
        </a:p>
      </dgm:t>
    </dgm:pt>
    <dgm:pt modelId="{06E6A9B2-12EF-44C4-BACD-F7C8BB536761}" type="parTrans" cxnId="{13DCDCD1-079B-4FCF-A9E6-1FEACAAC0FD4}">
      <dgm:prSet/>
      <dgm:spPr/>
      <dgm:t>
        <a:bodyPr/>
        <a:lstStyle/>
        <a:p>
          <a:endParaRPr lang="en-US"/>
        </a:p>
      </dgm:t>
    </dgm:pt>
    <dgm:pt modelId="{C7E6C876-414F-4BFA-817A-026A7F1C44D0}" type="sibTrans" cxnId="{13DCDCD1-079B-4FCF-A9E6-1FEACAAC0FD4}">
      <dgm:prSet/>
      <dgm:spPr/>
      <dgm:t>
        <a:bodyPr/>
        <a:lstStyle/>
        <a:p>
          <a:endParaRPr lang="en-US"/>
        </a:p>
      </dgm:t>
    </dgm:pt>
    <dgm:pt modelId="{8BBB453C-3FCA-7444-A39D-CB69CFC6F2EE}" type="pres">
      <dgm:prSet presAssocID="{0CD6AC1B-7E76-434A-9A70-D6A01216CCF8}" presName="Name0" presStyleCnt="0">
        <dgm:presLayoutVars>
          <dgm:chMax/>
          <dgm:chPref/>
          <dgm:dir/>
          <dgm:animLvl val="lvl"/>
        </dgm:presLayoutVars>
      </dgm:prSet>
      <dgm:spPr/>
    </dgm:pt>
    <dgm:pt modelId="{C818975D-DE9C-2E45-AE04-D47DBBB2C43F}" type="pres">
      <dgm:prSet presAssocID="{3E3A7675-CA8B-43F7-81EC-2C85CE1B03F2}" presName="composite" presStyleCnt="0"/>
      <dgm:spPr/>
    </dgm:pt>
    <dgm:pt modelId="{04F1A5A3-5F23-8B47-9272-1D44CC357CB5}" type="pres">
      <dgm:prSet presAssocID="{3E3A7675-CA8B-43F7-81EC-2C85CE1B03F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788ED0D-8A48-3744-ADB3-933051AA9DD9}" type="pres">
      <dgm:prSet presAssocID="{3E3A7675-CA8B-43F7-81EC-2C85CE1B03F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347EA8E-BD73-9B45-BF68-CC4897605841}" type="pres">
      <dgm:prSet presAssocID="{3E3A7675-CA8B-43F7-81EC-2C85CE1B03F2}" presName="BalanceSpacing" presStyleCnt="0"/>
      <dgm:spPr/>
    </dgm:pt>
    <dgm:pt modelId="{2A8F4951-E90A-6C45-94A0-51C0F4EB48E6}" type="pres">
      <dgm:prSet presAssocID="{3E3A7675-CA8B-43F7-81EC-2C85CE1B03F2}" presName="BalanceSpacing1" presStyleCnt="0"/>
      <dgm:spPr/>
    </dgm:pt>
    <dgm:pt modelId="{933C5667-B798-4444-AE23-5825ED8BFCDF}" type="pres">
      <dgm:prSet presAssocID="{B544F777-B4EC-47C7-92C3-7D4F5C369CF2}" presName="Accent1Text" presStyleLbl="node1" presStyleIdx="1" presStyleCnt="4"/>
      <dgm:spPr/>
    </dgm:pt>
    <dgm:pt modelId="{DE67674B-DF74-084A-BEBD-2AB5B86762AB}" type="pres">
      <dgm:prSet presAssocID="{B544F777-B4EC-47C7-92C3-7D4F5C369CF2}" presName="spaceBetweenRectangles" presStyleCnt="0"/>
      <dgm:spPr/>
    </dgm:pt>
    <dgm:pt modelId="{5AC8BA2D-3CF7-2D4E-BC23-4F6733243E95}" type="pres">
      <dgm:prSet presAssocID="{E5959159-A7FA-4E37-9FAA-C046318A301E}" presName="composite" presStyleCnt="0"/>
      <dgm:spPr/>
    </dgm:pt>
    <dgm:pt modelId="{B76DD362-7FF1-3240-918F-7E811381C768}" type="pres">
      <dgm:prSet presAssocID="{E5959159-A7FA-4E37-9FAA-C046318A301E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69FEFB0-2A8D-844C-8B4F-19FC0EE59A9B}" type="pres">
      <dgm:prSet presAssocID="{E5959159-A7FA-4E37-9FAA-C046318A301E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FD40DA0-EB88-AB4A-8D9D-BD3470B67BAE}" type="pres">
      <dgm:prSet presAssocID="{E5959159-A7FA-4E37-9FAA-C046318A301E}" presName="BalanceSpacing" presStyleCnt="0"/>
      <dgm:spPr/>
    </dgm:pt>
    <dgm:pt modelId="{DD8E98AB-63C8-324F-A1E4-16A4108E80B7}" type="pres">
      <dgm:prSet presAssocID="{E5959159-A7FA-4E37-9FAA-C046318A301E}" presName="BalanceSpacing1" presStyleCnt="0"/>
      <dgm:spPr/>
    </dgm:pt>
    <dgm:pt modelId="{90D3276D-3DBB-4A4F-B6EF-BE27DE18DEFB}" type="pres">
      <dgm:prSet presAssocID="{C7E6C876-414F-4BFA-817A-026A7F1C44D0}" presName="Accent1Text" presStyleLbl="node1" presStyleIdx="3" presStyleCnt="4"/>
      <dgm:spPr/>
    </dgm:pt>
  </dgm:ptLst>
  <dgm:cxnLst>
    <dgm:cxn modelId="{22F24D24-9C86-498A-89D1-69F657ED9F42}" srcId="{0CD6AC1B-7E76-434A-9A70-D6A01216CCF8}" destId="{3E3A7675-CA8B-43F7-81EC-2C85CE1B03F2}" srcOrd="0" destOrd="0" parTransId="{C5A36CFF-B301-47AA-8F95-E1082C4A8508}" sibTransId="{B544F777-B4EC-47C7-92C3-7D4F5C369CF2}"/>
    <dgm:cxn modelId="{05BD862A-3AE9-FE48-BA17-1DA7D018F216}" type="presOf" srcId="{C7E6C876-414F-4BFA-817A-026A7F1C44D0}" destId="{90D3276D-3DBB-4A4F-B6EF-BE27DE18DEFB}" srcOrd="0" destOrd="0" presId="urn:microsoft.com/office/officeart/2008/layout/AlternatingHexagons"/>
    <dgm:cxn modelId="{F8284631-D9ED-C44C-9411-D281A23C547B}" type="presOf" srcId="{E5959159-A7FA-4E37-9FAA-C046318A301E}" destId="{B76DD362-7FF1-3240-918F-7E811381C768}" srcOrd="0" destOrd="0" presId="urn:microsoft.com/office/officeart/2008/layout/AlternatingHexagons"/>
    <dgm:cxn modelId="{94B68148-C44A-374A-A986-BE17707A7A3E}" type="presOf" srcId="{0CD6AC1B-7E76-434A-9A70-D6A01216CCF8}" destId="{8BBB453C-3FCA-7444-A39D-CB69CFC6F2EE}" srcOrd="0" destOrd="0" presId="urn:microsoft.com/office/officeart/2008/layout/AlternatingHexagons"/>
    <dgm:cxn modelId="{D528D566-9D15-E049-96D0-33786EEA453A}" type="presOf" srcId="{3E3A7675-CA8B-43F7-81EC-2C85CE1B03F2}" destId="{04F1A5A3-5F23-8B47-9272-1D44CC357CB5}" srcOrd="0" destOrd="0" presId="urn:microsoft.com/office/officeart/2008/layout/AlternatingHexagons"/>
    <dgm:cxn modelId="{0D6C8BAD-560B-2246-AB88-DFCFCC2ECF95}" type="presOf" srcId="{B544F777-B4EC-47C7-92C3-7D4F5C369CF2}" destId="{933C5667-B798-4444-AE23-5825ED8BFCDF}" srcOrd="0" destOrd="0" presId="urn:microsoft.com/office/officeart/2008/layout/AlternatingHexagons"/>
    <dgm:cxn modelId="{13DCDCD1-079B-4FCF-A9E6-1FEACAAC0FD4}" srcId="{0CD6AC1B-7E76-434A-9A70-D6A01216CCF8}" destId="{E5959159-A7FA-4E37-9FAA-C046318A301E}" srcOrd="1" destOrd="0" parTransId="{06E6A9B2-12EF-44C4-BACD-F7C8BB536761}" sibTransId="{C7E6C876-414F-4BFA-817A-026A7F1C44D0}"/>
    <dgm:cxn modelId="{9A023761-B394-5F44-9107-DC76355DA8E9}" type="presParOf" srcId="{8BBB453C-3FCA-7444-A39D-CB69CFC6F2EE}" destId="{C818975D-DE9C-2E45-AE04-D47DBBB2C43F}" srcOrd="0" destOrd="0" presId="urn:microsoft.com/office/officeart/2008/layout/AlternatingHexagons"/>
    <dgm:cxn modelId="{76B47EAC-3D7B-064F-A65A-4157C4836DE2}" type="presParOf" srcId="{C818975D-DE9C-2E45-AE04-D47DBBB2C43F}" destId="{04F1A5A3-5F23-8B47-9272-1D44CC357CB5}" srcOrd="0" destOrd="0" presId="urn:microsoft.com/office/officeart/2008/layout/AlternatingHexagons"/>
    <dgm:cxn modelId="{8E32521D-E4E3-8941-9693-0AD5DB19FC3A}" type="presParOf" srcId="{C818975D-DE9C-2E45-AE04-D47DBBB2C43F}" destId="{A788ED0D-8A48-3744-ADB3-933051AA9DD9}" srcOrd="1" destOrd="0" presId="urn:microsoft.com/office/officeart/2008/layout/AlternatingHexagons"/>
    <dgm:cxn modelId="{A5E66E09-1D46-4A4D-8024-8CB8611FDCC3}" type="presParOf" srcId="{C818975D-DE9C-2E45-AE04-D47DBBB2C43F}" destId="{9347EA8E-BD73-9B45-BF68-CC4897605841}" srcOrd="2" destOrd="0" presId="urn:microsoft.com/office/officeart/2008/layout/AlternatingHexagons"/>
    <dgm:cxn modelId="{357EDF3B-5D2B-074E-9CE0-C90EF3AD28F6}" type="presParOf" srcId="{C818975D-DE9C-2E45-AE04-D47DBBB2C43F}" destId="{2A8F4951-E90A-6C45-94A0-51C0F4EB48E6}" srcOrd="3" destOrd="0" presId="urn:microsoft.com/office/officeart/2008/layout/AlternatingHexagons"/>
    <dgm:cxn modelId="{0A797149-DDBB-4D44-9298-5252B43F31CA}" type="presParOf" srcId="{C818975D-DE9C-2E45-AE04-D47DBBB2C43F}" destId="{933C5667-B798-4444-AE23-5825ED8BFCDF}" srcOrd="4" destOrd="0" presId="urn:microsoft.com/office/officeart/2008/layout/AlternatingHexagons"/>
    <dgm:cxn modelId="{4401D904-1E9D-C74F-B161-7FE0074AB9C6}" type="presParOf" srcId="{8BBB453C-3FCA-7444-A39D-CB69CFC6F2EE}" destId="{DE67674B-DF74-084A-BEBD-2AB5B86762AB}" srcOrd="1" destOrd="0" presId="urn:microsoft.com/office/officeart/2008/layout/AlternatingHexagons"/>
    <dgm:cxn modelId="{31F921CB-0672-714E-A8E6-B7C050B98457}" type="presParOf" srcId="{8BBB453C-3FCA-7444-A39D-CB69CFC6F2EE}" destId="{5AC8BA2D-3CF7-2D4E-BC23-4F6733243E95}" srcOrd="2" destOrd="0" presId="urn:microsoft.com/office/officeart/2008/layout/AlternatingHexagons"/>
    <dgm:cxn modelId="{FF3ECA61-D3A7-564E-97E0-DB6BFEAA5365}" type="presParOf" srcId="{5AC8BA2D-3CF7-2D4E-BC23-4F6733243E95}" destId="{B76DD362-7FF1-3240-918F-7E811381C768}" srcOrd="0" destOrd="0" presId="urn:microsoft.com/office/officeart/2008/layout/AlternatingHexagons"/>
    <dgm:cxn modelId="{DEF855B8-1D7F-A74E-A485-B0AC47709511}" type="presParOf" srcId="{5AC8BA2D-3CF7-2D4E-BC23-4F6733243E95}" destId="{B69FEFB0-2A8D-844C-8B4F-19FC0EE59A9B}" srcOrd="1" destOrd="0" presId="urn:microsoft.com/office/officeart/2008/layout/AlternatingHexagons"/>
    <dgm:cxn modelId="{FD92209A-B8E1-2C41-BCA8-B6182AC140EB}" type="presParOf" srcId="{5AC8BA2D-3CF7-2D4E-BC23-4F6733243E95}" destId="{4FD40DA0-EB88-AB4A-8D9D-BD3470B67BAE}" srcOrd="2" destOrd="0" presId="urn:microsoft.com/office/officeart/2008/layout/AlternatingHexagons"/>
    <dgm:cxn modelId="{06AB200D-5636-D944-BE81-A2BA0F1D28E3}" type="presParOf" srcId="{5AC8BA2D-3CF7-2D4E-BC23-4F6733243E95}" destId="{DD8E98AB-63C8-324F-A1E4-16A4108E80B7}" srcOrd="3" destOrd="0" presId="urn:microsoft.com/office/officeart/2008/layout/AlternatingHexagons"/>
    <dgm:cxn modelId="{8D6922D1-9363-624C-9E91-9210389918AC}" type="presParOf" srcId="{5AC8BA2D-3CF7-2D4E-BC23-4F6733243E95}" destId="{90D3276D-3DBB-4A4F-B6EF-BE27DE18DEF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1A5A3-5F23-8B47-9272-1D44CC357CB5}">
      <dsp:nvSpPr>
        <dsp:cNvPr id="0" name=""/>
        <dsp:cNvSpPr/>
      </dsp:nvSpPr>
      <dsp:spPr>
        <a:xfrm rot="5400000">
          <a:off x="1981050" y="1676510"/>
          <a:ext cx="1301096" cy="113195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Thank you!</a:t>
          </a:r>
        </a:p>
      </dsp:txBody>
      <dsp:txXfrm rot="-5400000">
        <a:off x="2242017" y="1794693"/>
        <a:ext cx="779162" cy="895588"/>
      </dsp:txXfrm>
    </dsp:sp>
    <dsp:sp modelId="{A788ED0D-8A48-3744-ADB3-933051AA9DD9}">
      <dsp:nvSpPr>
        <dsp:cNvPr id="0" name=""/>
        <dsp:cNvSpPr/>
      </dsp:nvSpPr>
      <dsp:spPr>
        <a:xfrm>
          <a:off x="3231924" y="1852158"/>
          <a:ext cx="1452024" cy="78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C5667-B798-4444-AE23-5825ED8BFCDF}">
      <dsp:nvSpPr>
        <dsp:cNvPr id="0" name=""/>
        <dsp:cNvSpPr/>
      </dsp:nvSpPr>
      <dsp:spPr>
        <a:xfrm rot="5400000">
          <a:off x="758539" y="1676510"/>
          <a:ext cx="1301096" cy="113195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019506" y="1794693"/>
        <a:ext cx="779162" cy="895588"/>
      </dsp:txXfrm>
    </dsp:sp>
    <dsp:sp modelId="{B76DD362-7FF1-3240-918F-7E811381C768}">
      <dsp:nvSpPr>
        <dsp:cNvPr id="0" name=""/>
        <dsp:cNvSpPr/>
      </dsp:nvSpPr>
      <dsp:spPr>
        <a:xfrm rot="5400000">
          <a:off x="1367452" y="2780881"/>
          <a:ext cx="1301096" cy="113195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Questions?</a:t>
          </a:r>
        </a:p>
      </dsp:txBody>
      <dsp:txXfrm rot="-5400000">
        <a:off x="1628419" y="2899064"/>
        <a:ext cx="779162" cy="895588"/>
      </dsp:txXfrm>
    </dsp:sp>
    <dsp:sp modelId="{B69FEFB0-2A8D-844C-8B4F-19FC0EE59A9B}">
      <dsp:nvSpPr>
        <dsp:cNvPr id="0" name=""/>
        <dsp:cNvSpPr/>
      </dsp:nvSpPr>
      <dsp:spPr>
        <a:xfrm>
          <a:off x="0" y="2956529"/>
          <a:ext cx="1405184" cy="78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3276D-3DBB-4A4F-B6EF-BE27DE18DEFB}">
      <dsp:nvSpPr>
        <dsp:cNvPr id="0" name=""/>
        <dsp:cNvSpPr/>
      </dsp:nvSpPr>
      <dsp:spPr>
        <a:xfrm rot="5400000">
          <a:off x="2589963" y="2780881"/>
          <a:ext cx="1301096" cy="1131954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850930" y="2899064"/>
        <a:ext cx="779162" cy="895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D6141-8369-E346-91BA-CBD775695ABC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4A002-59F8-0242-B9CF-07C2D47B8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4A002-59F8-0242-B9CF-07C2D47B81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988" y="1122363"/>
            <a:ext cx="8276021" cy="3174690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Dev10 Capstone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988" y="4723637"/>
            <a:ext cx="8276021" cy="1481396"/>
          </a:xfrm>
        </p:spPr>
        <p:txBody>
          <a:bodyPr>
            <a:normAutofit/>
          </a:bodyPr>
          <a:lstStyle/>
          <a:p>
            <a:pPr algn="l"/>
            <a:r>
              <a:rPr lang="en-US" sz="2400"/>
              <a:t>Jesse Sasser</a:t>
            </a:r>
          </a:p>
          <a:p>
            <a:pPr algn="l"/>
            <a:r>
              <a:rPr lang="en-US" sz="2400"/>
              <a:t>09/19/2025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4870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3989" y="4501201"/>
            <a:ext cx="827602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text on a white background&#10;&#10;AI-generated content may be incorrect.">
            <a:extLst>
              <a:ext uri="{FF2B5EF4-FFF2-40B4-BE49-F238E27FC236}">
                <a16:creationId xmlns:a16="http://schemas.microsoft.com/office/drawing/2014/main" id="{029F05AC-5297-89B7-7477-A51DC762D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1" y="512597"/>
            <a:ext cx="4070073" cy="2523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text overlay&#10;&#10;AI-generated content may be incorrect.">
            <a:extLst>
              <a:ext uri="{FF2B5EF4-FFF2-40B4-BE49-F238E27FC236}">
                <a16:creationId xmlns:a16="http://schemas.microsoft.com/office/drawing/2014/main" id="{7D354986-AFB1-824D-879D-082AA216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25" y="561675"/>
            <a:ext cx="3834446" cy="24252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914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with text overlay&#10;&#10;AI-generated content may be incorrect.">
            <a:extLst>
              <a:ext uri="{FF2B5EF4-FFF2-40B4-BE49-F238E27FC236}">
                <a16:creationId xmlns:a16="http://schemas.microsoft.com/office/drawing/2014/main" id="{CE605261-DFEA-65A0-E6BD-DA65FD59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749654"/>
            <a:ext cx="4070073" cy="2523444"/>
          </a:xfrm>
          <a:prstGeom prst="rect">
            <a:avLst/>
          </a:prstGeom>
        </p:spPr>
      </p:pic>
      <p:pic>
        <p:nvPicPr>
          <p:cNvPr id="9" name="Picture 8" descr="A graph with blue rectangles and black text&#10;&#10;AI-generated content may be incorrect.">
            <a:extLst>
              <a:ext uri="{FF2B5EF4-FFF2-40B4-BE49-F238E27FC236}">
                <a16:creationId xmlns:a16="http://schemas.microsoft.com/office/drawing/2014/main" id="{A7CA0602-7B54-12AC-37DC-DE372052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25" y="3798732"/>
            <a:ext cx="3834446" cy="24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logistic regression&#10;&#10;AI-generated content may be incorrect.">
            <a:extLst>
              <a:ext uri="{FF2B5EF4-FFF2-40B4-BE49-F238E27FC236}">
                <a16:creationId xmlns:a16="http://schemas.microsoft.com/office/drawing/2014/main" id="{FC2E96E8-0D66-3E44-C119-2AA736B51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1" y="594371"/>
            <a:ext cx="4070073" cy="2359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9421CA9-362B-34D1-E5FF-D17A916EE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25" y="633373"/>
            <a:ext cx="3834446" cy="22818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914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5153FE18-EFD7-289A-6790-7B445EF7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25" y="3889445"/>
            <a:ext cx="3834446" cy="2243861"/>
          </a:xfrm>
          <a:prstGeom prst="rect">
            <a:avLst/>
          </a:prstGeom>
        </p:spPr>
      </p:pic>
      <p:pic>
        <p:nvPicPr>
          <p:cNvPr id="13" name="Picture 12" descr="A graph of a forest residuals&#10;&#10;AI-generated content may be incorrect.">
            <a:extLst>
              <a:ext uri="{FF2B5EF4-FFF2-40B4-BE49-F238E27FC236}">
                <a16:creationId xmlns:a16="http://schemas.microsoft.com/office/drawing/2014/main" id="{1DBC117F-965D-B760-C93C-B8D393AB8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07" y="3856716"/>
            <a:ext cx="3878771" cy="22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30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dirty="0"/>
              <a:t>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F674F2-60A8-4218-AE53-F3C38FF79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088394"/>
              </p:ext>
            </p:extLst>
          </p:nvPr>
        </p:nvGraphicFramePr>
        <p:xfrm>
          <a:off x="628650" y="2186715"/>
          <a:ext cx="7886703" cy="383662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65143">
                  <a:extLst>
                    <a:ext uri="{9D8B030D-6E8A-4147-A177-3AD203B41FA5}">
                      <a16:colId xmlns:a16="http://schemas.microsoft.com/office/drawing/2014/main" val="3896961024"/>
                    </a:ext>
                  </a:extLst>
                </a:gridCol>
                <a:gridCol w="1555390">
                  <a:extLst>
                    <a:ext uri="{9D8B030D-6E8A-4147-A177-3AD203B41FA5}">
                      <a16:colId xmlns:a16="http://schemas.microsoft.com/office/drawing/2014/main" val="3936252674"/>
                    </a:ext>
                  </a:extLst>
                </a:gridCol>
                <a:gridCol w="1555390">
                  <a:extLst>
                    <a:ext uri="{9D8B030D-6E8A-4147-A177-3AD203B41FA5}">
                      <a16:colId xmlns:a16="http://schemas.microsoft.com/office/drawing/2014/main" val="3654340117"/>
                    </a:ext>
                  </a:extLst>
                </a:gridCol>
                <a:gridCol w="1555390">
                  <a:extLst>
                    <a:ext uri="{9D8B030D-6E8A-4147-A177-3AD203B41FA5}">
                      <a16:colId xmlns:a16="http://schemas.microsoft.com/office/drawing/2014/main" val="55321084"/>
                    </a:ext>
                  </a:extLst>
                </a:gridCol>
                <a:gridCol w="1555390">
                  <a:extLst>
                    <a:ext uri="{9D8B030D-6E8A-4147-A177-3AD203B41FA5}">
                      <a16:colId xmlns:a16="http://schemas.microsoft.com/office/drawing/2014/main" val="3407701560"/>
                    </a:ext>
                  </a:extLst>
                </a:gridCol>
              </a:tblGrid>
              <a:tr h="380207">
                <a:tc>
                  <a:txBody>
                    <a:bodyPr/>
                    <a:lstStyle/>
                    <a:p>
                      <a:r>
                        <a:rPr lang="en-US" sz="1700"/>
                        <a:t>Model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Accuracy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ROC AUC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F1 - Score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Notes</a:t>
                      </a:r>
                    </a:p>
                  </a:txBody>
                  <a:tcPr marL="86411" marR="86411" marT="43205" marB="43205"/>
                </a:tc>
                <a:extLst>
                  <a:ext uri="{0D108BD9-81ED-4DB2-BD59-A6C34878D82A}">
                    <a16:rowId xmlns:a16="http://schemas.microsoft.com/office/drawing/2014/main" val="380688029"/>
                  </a:ext>
                </a:extLst>
              </a:tr>
              <a:tr h="639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Random Forest </a:t>
                      </a:r>
                    </a:p>
                  </a:txBody>
                  <a:tcPr marL="86411" marR="86411" marT="43205" marB="43205"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0.769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0.832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0.77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Best Overall Balance</a:t>
                      </a:r>
                    </a:p>
                  </a:txBody>
                  <a:tcPr marL="86411" marR="86411" marT="43205" marB="43205"/>
                </a:tc>
                <a:extLst>
                  <a:ext uri="{0D108BD9-81ED-4DB2-BD59-A6C34878D82A}">
                    <a16:rowId xmlns:a16="http://schemas.microsoft.com/office/drawing/2014/main" val="3520203243"/>
                  </a:ext>
                </a:extLst>
              </a:tr>
              <a:tr h="639438">
                <a:tc>
                  <a:txBody>
                    <a:bodyPr/>
                    <a:lstStyle/>
                    <a:p>
                      <a:r>
                        <a:rPr lang="en-US" sz="1700" dirty="0"/>
                        <a:t>Logistic Regression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0.763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0.829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0.76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Slightly Lower</a:t>
                      </a:r>
                    </a:p>
                  </a:txBody>
                  <a:tcPr marL="86411" marR="86411" marT="43205" marB="43205"/>
                </a:tc>
                <a:extLst>
                  <a:ext uri="{0D108BD9-81ED-4DB2-BD59-A6C34878D82A}">
                    <a16:rowId xmlns:a16="http://schemas.microsoft.com/office/drawing/2014/main" val="880556183"/>
                  </a:ext>
                </a:extLst>
              </a:tr>
              <a:tr h="639438">
                <a:tc>
                  <a:txBody>
                    <a:bodyPr/>
                    <a:lstStyle/>
                    <a:p>
                      <a:r>
                        <a:rPr lang="en-US" sz="1700"/>
                        <a:t>Gradient Boosting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0.763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0.833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0.76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Similar to RF</a:t>
                      </a:r>
                    </a:p>
                  </a:txBody>
                  <a:tcPr marL="86411" marR="86411" marT="43205" marB="43205"/>
                </a:tc>
                <a:extLst>
                  <a:ext uri="{0D108BD9-81ED-4DB2-BD59-A6C34878D82A}">
                    <a16:rowId xmlns:a16="http://schemas.microsoft.com/office/drawing/2014/main" val="2310777580"/>
                  </a:ext>
                </a:extLst>
              </a:tr>
              <a:tr h="898670">
                <a:tc>
                  <a:txBody>
                    <a:bodyPr/>
                    <a:lstStyle/>
                    <a:p>
                      <a:r>
                        <a:rPr lang="en-US" sz="1700"/>
                        <a:t>ElasticNet Regression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-----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-----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-----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RMSE: 0.41, MAE: 0.36, </a:t>
                      </a:r>
                    </a:p>
                    <a:p>
                      <a:pPr>
                        <a:buNone/>
                      </a:pPr>
                      <a:r>
                        <a:rPr lang="en-US" sz="1700"/>
                        <a:t>R²: 0.30</a:t>
                      </a:r>
                    </a:p>
                  </a:txBody>
                  <a:tcPr marL="86411" marR="86411" marT="43205" marB="43205" anchor="ctr"/>
                </a:tc>
                <a:extLst>
                  <a:ext uri="{0D108BD9-81ED-4DB2-BD59-A6C34878D82A}">
                    <a16:rowId xmlns:a16="http://schemas.microsoft.com/office/drawing/2014/main" val="3883779495"/>
                  </a:ext>
                </a:extLst>
              </a:tr>
              <a:tr h="639438">
                <a:tc>
                  <a:txBody>
                    <a:bodyPr/>
                    <a:lstStyle/>
                    <a:p>
                      <a:r>
                        <a:rPr lang="en-US" sz="1700"/>
                        <a:t>Vegas Spread Rule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0.75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0.74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0.75</a:t>
                      </a:r>
                    </a:p>
                  </a:txBody>
                  <a:tcPr marL="86411" marR="86411" marT="43205" marB="4320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Baseline heuristic</a:t>
                      </a:r>
                    </a:p>
                  </a:txBody>
                  <a:tcPr marL="86411" marR="86411" marT="43205" marB="43205" anchor="ctr"/>
                </a:tc>
                <a:extLst>
                  <a:ext uri="{0D108BD9-81ED-4DB2-BD59-A6C34878D82A}">
                    <a16:rowId xmlns:a16="http://schemas.microsoft.com/office/drawing/2014/main" val="12087483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1B89-4FE5-3114-1CB1-B92C8EAB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Game Updates</a:t>
            </a:r>
          </a:p>
        </p:txBody>
      </p:sp>
      <p:pic>
        <p:nvPicPr>
          <p:cNvPr id="4" name="Content Placeholder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B56B2237-AA30-8C7F-B645-F356BADB9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43" y="2473729"/>
            <a:ext cx="1610862" cy="698687"/>
          </a:xfrm>
          <a:prstGeom prst="rect">
            <a:avLst/>
          </a:prstGeom>
        </p:spPr>
      </p:pic>
      <p:pic>
        <p:nvPicPr>
          <p:cNvPr id="5" name="Picture 4" descr="A colorful pinwheel on a black background&#10;&#10;AI-generated content may be incorrect.">
            <a:extLst>
              <a:ext uri="{FF2B5EF4-FFF2-40B4-BE49-F238E27FC236}">
                <a16:creationId xmlns:a16="http://schemas.microsoft.com/office/drawing/2014/main" id="{C180743A-9CA5-FFF8-23BE-EF53ADC5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02" y="2352986"/>
            <a:ext cx="940173" cy="9401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4FA65-1FF4-A16D-4AC6-1282C16C718B}"/>
              </a:ext>
            </a:extLst>
          </p:cNvPr>
          <p:cNvCxnSpPr/>
          <p:nvPr/>
        </p:nvCxnSpPr>
        <p:spPr>
          <a:xfrm>
            <a:off x="2206262" y="2909370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3A95FD-FC6C-898B-A7F3-B23D00BBB1CB}"/>
              </a:ext>
            </a:extLst>
          </p:cNvPr>
          <p:cNvCxnSpPr/>
          <p:nvPr/>
        </p:nvCxnSpPr>
        <p:spPr>
          <a:xfrm>
            <a:off x="4459995" y="2909370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1DD7DDDD-D833-DC6F-A128-5D305923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91" y="2570582"/>
            <a:ext cx="2959839" cy="6018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35E8C-B8BC-1281-90F2-EAB6ECB40A73}"/>
              </a:ext>
            </a:extLst>
          </p:cNvPr>
          <p:cNvCxnSpPr>
            <a:cxnSpLocks/>
          </p:cNvCxnSpPr>
          <p:nvPr/>
        </p:nvCxnSpPr>
        <p:spPr>
          <a:xfrm>
            <a:off x="6864561" y="3293159"/>
            <a:ext cx="0" cy="38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2A397E88-12BA-B2A8-D1B1-BDB761420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3277" y="3212796"/>
            <a:ext cx="1842567" cy="1842567"/>
          </a:xfrm>
          <a:prstGeom prst="rect">
            <a:avLst/>
          </a:prstGeom>
        </p:spPr>
      </p:pic>
      <p:pic>
        <p:nvPicPr>
          <p:cNvPr id="21" name="Picture 20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3839235B-0F2F-493B-C999-C90AC88E7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515" y="3850271"/>
            <a:ext cx="2322204" cy="94049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13EA3F-9708-1D88-81EF-5BF547412526}"/>
              </a:ext>
            </a:extLst>
          </p:cNvPr>
          <p:cNvCxnSpPr>
            <a:cxnSpLocks/>
          </p:cNvCxnSpPr>
          <p:nvPr/>
        </p:nvCxnSpPr>
        <p:spPr>
          <a:xfrm flipH="1" flipV="1">
            <a:off x="5501576" y="4320518"/>
            <a:ext cx="293296" cy="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A98C92-5BDB-72C9-32E5-0857BC61FE34}"/>
              </a:ext>
            </a:extLst>
          </p:cNvPr>
          <p:cNvCxnSpPr>
            <a:cxnSpLocks/>
          </p:cNvCxnSpPr>
          <p:nvPr/>
        </p:nvCxnSpPr>
        <p:spPr>
          <a:xfrm flipH="1" flipV="1">
            <a:off x="2801588" y="4320517"/>
            <a:ext cx="293296" cy="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B69BA068-B7AD-7CA5-FBE9-3A2716029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742" y="3293159"/>
            <a:ext cx="1842567" cy="18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1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Line Updates</a:t>
            </a:r>
            <a:endParaRPr dirty="0"/>
          </a:p>
        </p:txBody>
      </p:sp>
      <p:pic>
        <p:nvPicPr>
          <p:cNvPr id="9" name="Picture 8" descr="A white and orange logo&#10;&#10;AI-generated content may be incorrect.">
            <a:extLst>
              <a:ext uri="{FF2B5EF4-FFF2-40B4-BE49-F238E27FC236}">
                <a16:creationId xmlns:a16="http://schemas.microsoft.com/office/drawing/2014/main" id="{53370B2D-D24A-FADF-1E9F-20E710EC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23" y="2075797"/>
            <a:ext cx="1064011" cy="1064011"/>
          </a:xfrm>
          <a:prstGeom prst="rect">
            <a:avLst/>
          </a:prstGeom>
        </p:spPr>
      </p:pic>
      <p:pic>
        <p:nvPicPr>
          <p:cNvPr id="11" name="Picture 10" descr="A white lines on a pink background&#10;&#10;AI-generated content may be incorrect.">
            <a:extLst>
              <a:ext uri="{FF2B5EF4-FFF2-40B4-BE49-F238E27FC236}">
                <a16:creationId xmlns:a16="http://schemas.microsoft.com/office/drawing/2014/main" id="{D2875070-CBB2-20E2-026D-4BD39834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93" y="2075796"/>
            <a:ext cx="1064012" cy="1064012"/>
          </a:xfrm>
          <a:prstGeom prst="rect">
            <a:avLst/>
          </a:prstGeom>
        </p:spPr>
      </p:pic>
      <p:pic>
        <p:nvPicPr>
          <p:cNvPr id="13" name="Picture 12" descr="A colorful pinwheel on a black background&#10;&#10;AI-generated content may be incorrect.">
            <a:extLst>
              <a:ext uri="{FF2B5EF4-FFF2-40B4-BE49-F238E27FC236}">
                <a16:creationId xmlns:a16="http://schemas.microsoft.com/office/drawing/2014/main" id="{D967F8C2-24FA-AC3A-8BD4-9CFC6A76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775" y="3916707"/>
            <a:ext cx="1154720" cy="115472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24B8A7-4A6F-D49E-0816-84B71FC77534}"/>
              </a:ext>
            </a:extLst>
          </p:cNvPr>
          <p:cNvCxnSpPr/>
          <p:nvPr/>
        </p:nvCxnSpPr>
        <p:spPr>
          <a:xfrm>
            <a:off x="2140161" y="2608719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EAE93C2-3F8F-A46E-E294-2E20E02B1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66952" y="2232446"/>
            <a:ext cx="1610862" cy="6986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743A50-92E7-56CE-1512-2CE2860F0565}"/>
              </a:ext>
            </a:extLst>
          </p:cNvPr>
          <p:cNvCxnSpPr/>
          <p:nvPr/>
        </p:nvCxnSpPr>
        <p:spPr>
          <a:xfrm>
            <a:off x="6093004" y="2668087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B22CFE-CCFD-3ECA-3467-8C0EE58C742B}"/>
              </a:ext>
            </a:extLst>
          </p:cNvPr>
          <p:cNvCxnSpPr/>
          <p:nvPr/>
        </p:nvCxnSpPr>
        <p:spPr>
          <a:xfrm>
            <a:off x="3907581" y="2631669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ue and white logo&#10;&#10;AI-generated content may be incorrect.">
            <a:extLst>
              <a:ext uri="{FF2B5EF4-FFF2-40B4-BE49-F238E27FC236}">
                <a16:creationId xmlns:a16="http://schemas.microsoft.com/office/drawing/2014/main" id="{6C8855DF-46FE-FD9B-B3D8-58068676E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865" y="1996811"/>
            <a:ext cx="1154719" cy="11429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50B2E0-3D32-CF7C-71B8-EC66201260AD}"/>
              </a:ext>
            </a:extLst>
          </p:cNvPr>
          <p:cNvCxnSpPr>
            <a:cxnSpLocks/>
          </p:cNvCxnSpPr>
          <p:nvPr/>
        </p:nvCxnSpPr>
        <p:spPr>
          <a:xfrm>
            <a:off x="7239135" y="3359260"/>
            <a:ext cx="0" cy="38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26E2EB-03B9-E64D-AC1E-5A4EC1B07750}"/>
              </a:ext>
            </a:extLst>
          </p:cNvPr>
          <p:cNvCxnSpPr>
            <a:cxnSpLocks/>
          </p:cNvCxnSpPr>
          <p:nvPr/>
        </p:nvCxnSpPr>
        <p:spPr>
          <a:xfrm flipH="1" flipV="1">
            <a:off x="5974427" y="4522459"/>
            <a:ext cx="293296" cy="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C2CFF8AE-FF70-5C29-E183-E9A7D2EF0E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7581" y="3495101"/>
            <a:ext cx="1842567" cy="18425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Injury Updates</a:t>
            </a:r>
            <a:endParaRPr dirty="0"/>
          </a:p>
        </p:txBody>
      </p:sp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2CB0751A-77E1-56EE-DD16-4A784F5D4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4017" y="4166425"/>
            <a:ext cx="1112783" cy="1163188"/>
          </a:xfrm>
        </p:spPr>
      </p:pic>
      <p:pic>
        <p:nvPicPr>
          <p:cNvPr id="7" name="Picture 6" descr="A blue whale with a blue tail and a blue box on it&#10;&#10;AI-generated content may be incorrect.">
            <a:extLst>
              <a:ext uri="{FF2B5EF4-FFF2-40B4-BE49-F238E27FC236}">
                <a16:creationId xmlns:a16="http://schemas.microsoft.com/office/drawing/2014/main" id="{4146C994-5337-9CC7-D319-9B8ABB3F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92" y="1905566"/>
            <a:ext cx="1892147" cy="1892147"/>
          </a:xfrm>
          <a:prstGeom prst="rect">
            <a:avLst/>
          </a:prstGeom>
        </p:spPr>
      </p:pic>
      <p:pic>
        <p:nvPicPr>
          <p:cNvPr id="8" name="Picture 7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22EC5A71-0CA5-643A-95B6-257CB81D9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72" y="2543197"/>
            <a:ext cx="2249217" cy="522081"/>
          </a:xfrm>
          <a:prstGeom prst="rect">
            <a:avLst/>
          </a:prstGeom>
        </p:spPr>
      </p:pic>
      <p:pic>
        <p:nvPicPr>
          <p:cNvPr id="10" name="Picture 9" descr="A blue circle with a white circle in the middle&#10;&#10;AI-generated content may be incorrect.">
            <a:extLst>
              <a:ext uri="{FF2B5EF4-FFF2-40B4-BE49-F238E27FC236}">
                <a16:creationId xmlns:a16="http://schemas.microsoft.com/office/drawing/2014/main" id="{C6D6485C-374A-1EAC-190D-5C6FCD2F2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76" y="2185552"/>
            <a:ext cx="2199773" cy="1237372"/>
          </a:xfrm>
          <a:prstGeom prst="rect">
            <a:avLst/>
          </a:prstGeom>
        </p:spPr>
      </p:pic>
      <p:pic>
        <p:nvPicPr>
          <p:cNvPr id="11" name="Picture 10" descr="A colorful pinwheel on a black background&#10;&#10;AI-generated content may be incorrect.">
            <a:extLst>
              <a:ext uri="{FF2B5EF4-FFF2-40B4-BE49-F238E27FC236}">
                <a16:creationId xmlns:a16="http://schemas.microsoft.com/office/drawing/2014/main" id="{09D9F4BB-BBBD-4E3C-7FCC-777B33D6E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11" y="2274280"/>
            <a:ext cx="1154720" cy="11547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F2EE55-0115-F90F-130A-EE396D17D326}"/>
              </a:ext>
            </a:extLst>
          </p:cNvPr>
          <p:cNvCxnSpPr/>
          <p:nvPr/>
        </p:nvCxnSpPr>
        <p:spPr>
          <a:xfrm>
            <a:off x="1655419" y="2950242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700C52-F16A-E9DC-B216-7261EDD2449F}"/>
              </a:ext>
            </a:extLst>
          </p:cNvPr>
          <p:cNvCxnSpPr/>
          <p:nvPr/>
        </p:nvCxnSpPr>
        <p:spPr>
          <a:xfrm>
            <a:off x="3973039" y="2851638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926659-CFE1-247F-2A49-4DB4ACE3634E}"/>
              </a:ext>
            </a:extLst>
          </p:cNvPr>
          <p:cNvCxnSpPr/>
          <p:nvPr/>
        </p:nvCxnSpPr>
        <p:spPr>
          <a:xfrm>
            <a:off x="5940343" y="2804238"/>
            <a:ext cx="330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D7E252-3959-902F-10F6-E44FC02C9272}"/>
              </a:ext>
            </a:extLst>
          </p:cNvPr>
          <p:cNvCxnSpPr>
            <a:cxnSpLocks/>
          </p:cNvCxnSpPr>
          <p:nvPr/>
        </p:nvCxnSpPr>
        <p:spPr>
          <a:xfrm>
            <a:off x="7973456" y="3411238"/>
            <a:ext cx="0" cy="386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E302CB-AAFE-1B57-8C8A-86908A0353E2}"/>
              </a:ext>
            </a:extLst>
          </p:cNvPr>
          <p:cNvCxnSpPr>
            <a:cxnSpLocks/>
          </p:cNvCxnSpPr>
          <p:nvPr/>
        </p:nvCxnSpPr>
        <p:spPr>
          <a:xfrm flipH="1" flipV="1">
            <a:off x="6947675" y="4825071"/>
            <a:ext cx="293296" cy="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32367322-8C56-4601-5225-4484EF5DA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0829" y="3797713"/>
            <a:ext cx="1842567" cy="18425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E3DFB-F460-98E1-C8F9-FF63D5A81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06" y="163015"/>
            <a:ext cx="6597950" cy="65319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640A0A-5064-0CEB-AD0D-9BA9097EA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374076"/>
            <a:ext cx="8178799" cy="4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D3EF08-E1A5-6445-6E53-14F6FAB56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1394524"/>
            <a:ext cx="8178799" cy="40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Conclusion &amp; Next 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r>
              <a:rPr lang="en-US" sz="1900"/>
              <a:t>Sharp Money Detection</a:t>
            </a:r>
          </a:p>
          <a:p>
            <a:r>
              <a:rPr lang="en-US" sz="1900"/>
              <a:t>Iterate through feature selection process</a:t>
            </a:r>
          </a:p>
          <a:p>
            <a:r>
              <a:rPr lang="en-US" sz="1900"/>
              <a:t>Use ‘points’ as a target variable</a:t>
            </a:r>
          </a:p>
          <a:p>
            <a:r>
              <a:rPr lang="en-US" sz="1900"/>
              <a:t>Include team profiles in Dashboard</a:t>
            </a:r>
          </a:p>
          <a:p>
            <a:r>
              <a:rPr lang="en-US" sz="1900"/>
              <a:t>Quantify impact of injuries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/>
              <a:t>Objective Statement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r>
              <a:rPr lang="en-US" sz="1900" b="1"/>
              <a:t>Problem</a:t>
            </a:r>
          </a:p>
          <a:p>
            <a:pPr lvl="1"/>
            <a:r>
              <a:rPr lang="en-US" sz="1900"/>
              <a:t>Fans &amp; analysts spend too much time searching multiple sources for stats, predictions, and insights.</a:t>
            </a:r>
          </a:p>
          <a:p>
            <a:r>
              <a:rPr lang="en-US" sz="1900" b="1"/>
              <a:t>Solution</a:t>
            </a:r>
          </a:p>
          <a:p>
            <a:pPr lvl="1"/>
            <a:r>
              <a:rPr lang="en-US" sz="1900"/>
              <a:t>An </a:t>
            </a:r>
            <a:r>
              <a:rPr lang="en-US" sz="1900" b="1"/>
              <a:t>interactive dashboard</a:t>
            </a:r>
            <a:r>
              <a:rPr lang="en-US" sz="1900"/>
              <a:t> combining predictive models &amp; key game features in one place.</a:t>
            </a:r>
          </a:p>
          <a:p>
            <a:r>
              <a:rPr lang="en-US" sz="1900" b="1"/>
              <a:t>Benefits</a:t>
            </a:r>
          </a:p>
          <a:p>
            <a:pPr lvl="1"/>
            <a:r>
              <a:rPr lang="en-US" sz="1900" b="1"/>
              <a:t>Efficiency</a:t>
            </a:r>
            <a:r>
              <a:rPr lang="en-US" sz="1900"/>
              <a:t> – One-stop source for data &amp; predictions</a:t>
            </a:r>
          </a:p>
          <a:p>
            <a:pPr lvl="1"/>
            <a:r>
              <a:rPr lang="en-US" sz="1900" b="1"/>
              <a:t>Accessibility</a:t>
            </a:r>
            <a:r>
              <a:rPr lang="en-US" sz="1900"/>
              <a:t> – Complex analytics made easy to use</a:t>
            </a:r>
          </a:p>
          <a:p>
            <a:pPr lvl="1"/>
            <a:r>
              <a:rPr lang="en-US" sz="1900" b="1"/>
              <a:t>Better Decisions</a:t>
            </a:r>
            <a:r>
              <a:rPr lang="en-US" sz="1900"/>
              <a:t> – Outperforms Vegas spread with quantified certainty</a:t>
            </a:r>
          </a:p>
          <a:p>
            <a:pPr marL="0" indent="0">
              <a:buNone/>
            </a:pPr>
            <a:endParaRPr lang="en-US"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7000"/>
              <a:t>Q&amp;A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D154DD0-3088-2314-CF9C-38BC2C98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447951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695560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78408"/>
            <a:ext cx="3042397" cy="1106424"/>
          </a:xfrm>
        </p:spPr>
        <p:txBody>
          <a:bodyPr>
            <a:normAutofit/>
          </a:bodyPr>
          <a:lstStyle/>
          <a:p>
            <a:r>
              <a:rPr lang="en-US" sz="2400" dirty="0"/>
              <a:t>Datasets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96898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2359152"/>
            <a:ext cx="3042397" cy="3429000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CollegeFootballDatabase.com</a:t>
            </a:r>
            <a:endParaRPr lang="en-US" sz="1600" b="1" dirty="0"/>
          </a:p>
          <a:p>
            <a:pPr lvl="1"/>
            <a:r>
              <a:rPr lang="en-US" sz="1200" dirty="0"/>
              <a:t>Online database with REST API, returns information in JSON format</a:t>
            </a:r>
          </a:p>
          <a:p>
            <a:r>
              <a:rPr lang="en-US" sz="1600" b="1" dirty="0" err="1"/>
              <a:t>Covers.com</a:t>
            </a:r>
            <a:r>
              <a:rPr lang="en-US" sz="1600" b="1" dirty="0"/>
              <a:t> </a:t>
            </a:r>
          </a:p>
          <a:p>
            <a:pPr lvl="1"/>
            <a:r>
              <a:rPr lang="en-US" sz="1200" dirty="0"/>
              <a:t>Betting Forum with frequently updated injury tables</a:t>
            </a:r>
          </a:p>
          <a:p>
            <a:r>
              <a:rPr lang="en-US" sz="1600" b="1" dirty="0"/>
              <a:t>Kaggle</a:t>
            </a:r>
            <a:r>
              <a:rPr lang="en-US" sz="2000" b="1" dirty="0"/>
              <a:t>  </a:t>
            </a:r>
          </a:p>
          <a:p>
            <a:pPr lvl="1"/>
            <a:r>
              <a:rPr lang="en-US" sz="1200" dirty="0"/>
              <a:t>CSV – Addresses gaps in stadium coordinate data</a:t>
            </a:r>
          </a:p>
        </p:txBody>
      </p:sp>
      <p:pic>
        <p:nvPicPr>
          <p:cNvPr id="15" name="Picture 1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DEA6A6D7-31E1-953F-58DC-4BBE9983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28" y="1246555"/>
            <a:ext cx="2155251" cy="979659"/>
          </a:xfrm>
          <a:prstGeom prst="rect">
            <a:avLst/>
          </a:prstGeom>
        </p:spPr>
      </p:pic>
      <p:pic>
        <p:nvPicPr>
          <p:cNvPr id="5" name="Picture 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B418458-0AF2-58FA-AF28-EB279406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73" y="1269932"/>
            <a:ext cx="2155251" cy="928987"/>
          </a:xfrm>
          <a:prstGeom prst="rect">
            <a:avLst/>
          </a:prstGeom>
        </p:spPr>
      </p:pic>
      <p:pic>
        <p:nvPicPr>
          <p:cNvPr id="7" name="Picture 6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839A449B-42D9-D736-3869-37661D51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28" y="4115900"/>
            <a:ext cx="4491996" cy="10443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BCF4E-58FE-216B-BAEB-917569FB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078992"/>
            <a:ext cx="4701577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Historical Database (2014-2024)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0758" y="43196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879" y="2935541"/>
            <a:ext cx="46634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5DD77-36F8-7C9A-4064-52FC38C3E88E}"/>
              </a:ext>
            </a:extLst>
          </p:cNvPr>
          <p:cNvSpPr txBox="1"/>
          <p:nvPr/>
        </p:nvSpPr>
        <p:spPr>
          <a:xfrm>
            <a:off x="459486" y="3355848"/>
            <a:ext cx="4701577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b="1" dirty="0"/>
              <a:t>Fetch and unpack tables for: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Games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Teams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Per Game Advanced Stats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Closing Vegas Lines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3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b="1" dirty="0"/>
              <a:t>Compute Team ELO: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 Starting values of 1500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Iterate through season and week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3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95DEA6-D80D-7909-11FA-503F9E67C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51"/>
          <a:stretch>
            <a:fillRect/>
          </a:stretch>
        </p:blipFill>
        <p:spPr>
          <a:xfrm>
            <a:off x="5486400" y="1078992"/>
            <a:ext cx="3422583" cy="51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1078992"/>
            <a:ext cx="4701577" cy="1536192"/>
          </a:xfrm>
        </p:spPr>
        <p:txBody>
          <a:bodyPr anchor="b">
            <a:normAutofit/>
          </a:bodyPr>
          <a:lstStyle/>
          <a:p>
            <a:r>
              <a:rPr lang="en-US" sz="4500" dirty="0"/>
              <a:t>Machine Learning Approach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0758" y="43196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879" y="2935541"/>
            <a:ext cx="46634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3355848"/>
            <a:ext cx="4701577" cy="2825496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Derive matchup features for each game</a:t>
            </a:r>
          </a:p>
          <a:p>
            <a:pPr lvl="1"/>
            <a:r>
              <a:rPr lang="en-US" sz="1900" dirty="0"/>
              <a:t>Use only information that would have been available before the match was played</a:t>
            </a:r>
          </a:p>
          <a:p>
            <a:pPr lvl="1"/>
            <a:r>
              <a:rPr lang="en-US" sz="1900" dirty="0"/>
              <a:t>Speed could be improved through vectorization</a:t>
            </a:r>
          </a:p>
          <a:p>
            <a:pPr marL="457200" lvl="1" indent="0">
              <a:buNone/>
            </a:pPr>
            <a:endParaRPr lang="en-US" sz="1900" dirty="0"/>
          </a:p>
          <a:p>
            <a:r>
              <a:rPr lang="en-US" sz="1900" dirty="0"/>
              <a:t>Algorithms used</a:t>
            </a:r>
          </a:p>
          <a:p>
            <a:pPr lvl="1"/>
            <a:r>
              <a:rPr lang="en-US" sz="1900" dirty="0"/>
              <a:t>Gradient Boosting, Random Forest, </a:t>
            </a:r>
            <a:r>
              <a:rPr lang="en-US" sz="1900" dirty="0" err="1"/>
              <a:t>ElasticNet</a:t>
            </a:r>
            <a:r>
              <a:rPr lang="en-US" sz="1900" dirty="0"/>
              <a:t>, Logistic Regression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1DC89D3-04B7-EA5B-7B86-D2BC6FD6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7103"/>
          <a:stretch>
            <a:fillRect/>
          </a:stretch>
        </p:blipFill>
        <p:spPr>
          <a:xfrm>
            <a:off x="5620549" y="1010203"/>
            <a:ext cx="3178265" cy="47620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F1778-C78C-2242-E0F9-8F169590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078992"/>
            <a:ext cx="4701577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0758" y="43196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879" y="2935541"/>
            <a:ext cx="46634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019FF-E2ED-C759-B08A-9D93F955D3BF}"/>
              </a:ext>
            </a:extLst>
          </p:cNvPr>
          <p:cNvSpPr txBox="1"/>
          <p:nvPr/>
        </p:nvSpPr>
        <p:spPr>
          <a:xfrm>
            <a:off x="459486" y="3355848"/>
            <a:ext cx="4701577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Feature Engineering process leaves missing data at start of seasons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Consistent with domain best practices  (give teams time to find form)</a:t>
            </a:r>
          </a:p>
        </p:txBody>
      </p:sp>
      <p:pic>
        <p:nvPicPr>
          <p:cNvPr id="5" name="Content Placeholder 4" descr="A black and white image of a bar code&#10;&#10;AI-generated content may be incorrect.">
            <a:extLst>
              <a:ext uri="{FF2B5EF4-FFF2-40B4-BE49-F238E27FC236}">
                <a16:creationId xmlns:a16="http://schemas.microsoft.com/office/drawing/2014/main" id="{6EE9A38B-8BEA-A0CA-4079-4D5E8FA49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90" r="5366"/>
          <a:stretch>
            <a:fillRect/>
          </a:stretch>
        </p:blipFill>
        <p:spPr>
          <a:xfrm>
            <a:off x="5620549" y="1010193"/>
            <a:ext cx="3178265" cy="4762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23E7D-7CBB-51EB-46BB-9199AEEA1439}"/>
              </a:ext>
            </a:extLst>
          </p:cNvPr>
          <p:cNvSpPr txBox="1"/>
          <p:nvPr/>
        </p:nvSpPr>
        <p:spPr>
          <a:xfrm>
            <a:off x="9821333" y="158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5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graph with black and white lines&#10;&#10;AI-generated content may be incorrect.">
            <a:extLst>
              <a:ext uri="{FF2B5EF4-FFF2-40B4-BE49-F238E27FC236}">
                <a16:creationId xmlns:a16="http://schemas.microsoft.com/office/drawing/2014/main" id="{33199E82-2C55-E40D-6579-79C6B62D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3" b="-2"/>
          <a:stretch>
            <a:fillRect/>
          </a:stretch>
        </p:blipFill>
        <p:spPr>
          <a:xfrm>
            <a:off x="434448" y="365141"/>
            <a:ext cx="4716196" cy="3063875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447" y="3630934"/>
            <a:ext cx="4716196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26CEB-F5A9-EFB1-B020-1D56B1338FF8}"/>
              </a:ext>
            </a:extLst>
          </p:cNvPr>
          <p:cNvSpPr txBox="1"/>
          <p:nvPr/>
        </p:nvSpPr>
        <p:spPr>
          <a:xfrm>
            <a:off x="630936" y="3849689"/>
            <a:ext cx="1583341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Detection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870" y="45657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12880" y="4895342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58071-170F-8902-B126-721DC5847241}"/>
              </a:ext>
            </a:extLst>
          </p:cNvPr>
          <p:cNvSpPr txBox="1"/>
          <p:nvPr/>
        </p:nvSpPr>
        <p:spPr>
          <a:xfrm>
            <a:off x="2520422" y="3849688"/>
            <a:ext cx="2486857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Most Features Have Outliers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Checking against ELO reveals that they’re ‘real’ </a:t>
            </a:r>
          </a:p>
        </p:txBody>
      </p:sp>
      <p:pic>
        <p:nvPicPr>
          <p:cNvPr id="5" name="Content Placeholder 4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27459F93-D291-5E20-5464-A467AB05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355" r="1236" b="3"/>
          <a:stretch>
            <a:fillRect/>
          </a:stretch>
        </p:blipFill>
        <p:spPr>
          <a:xfrm>
            <a:off x="5286375" y="365109"/>
            <a:ext cx="346575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hart of different colored shapes&#10;&#10;AI-generated content may be incorrect.">
            <a:extLst>
              <a:ext uri="{FF2B5EF4-FFF2-40B4-BE49-F238E27FC236}">
                <a16:creationId xmlns:a16="http://schemas.microsoft.com/office/drawing/2014/main" id="{A8C0BB0D-6E7F-B938-3678-64147E184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435" y="71135"/>
            <a:ext cx="6665794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blue and orange dots&#10;&#10;AI-generated content may be incorrect.">
            <a:extLst>
              <a:ext uri="{FF2B5EF4-FFF2-40B4-BE49-F238E27FC236}">
                <a16:creationId xmlns:a16="http://schemas.microsoft.com/office/drawing/2014/main" id="{AC1C0F2F-8A79-0C99-F172-F7C73FC1E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15" y="643466"/>
            <a:ext cx="70743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5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847</TotalTime>
  <Words>319</Words>
  <Application>Microsoft Macintosh PowerPoint</Application>
  <PresentationFormat>On-screen Show (4:3)</PresentationFormat>
  <Paragraphs>89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Calibri</vt:lpstr>
      <vt:lpstr>Office Theme</vt:lpstr>
      <vt:lpstr>Dev10 Capstone Presentation</vt:lpstr>
      <vt:lpstr>Objective Statement</vt:lpstr>
      <vt:lpstr>Datasets</vt:lpstr>
      <vt:lpstr>Historical Database (2014-2024)</vt:lpstr>
      <vt:lpstr>Machine Learning Approach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Weekly Game Updates</vt:lpstr>
      <vt:lpstr>Live Line Updates</vt:lpstr>
      <vt:lpstr>Injury Updates</vt:lpstr>
      <vt:lpstr>PowerPoint Presentation</vt:lpstr>
      <vt:lpstr>PowerPoint Presentation</vt:lpstr>
      <vt:lpstr>PowerPoint Presentation</vt:lpstr>
      <vt:lpstr>Conclusion &amp; Next Steps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Sasser, Jesse M</cp:lastModifiedBy>
  <cp:revision>4</cp:revision>
  <dcterms:created xsi:type="dcterms:W3CDTF">2013-01-27T09:14:16Z</dcterms:created>
  <dcterms:modified xsi:type="dcterms:W3CDTF">2025-09-19T05:00:23Z</dcterms:modified>
  <cp:category/>
</cp:coreProperties>
</file>